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271" r:id="rId3"/>
    <p:sldId id="269" r:id="rId4"/>
    <p:sldId id="270" r:id="rId5"/>
    <p:sldId id="272" r:id="rId6"/>
    <p:sldId id="257" r:id="rId7"/>
    <p:sldId id="275" r:id="rId8"/>
    <p:sldId id="258" r:id="rId9"/>
    <p:sldId id="259" r:id="rId10"/>
    <p:sldId id="260" r:id="rId11"/>
    <p:sldId id="279" r:id="rId12"/>
    <p:sldId id="280" r:id="rId13"/>
    <p:sldId id="261" r:id="rId14"/>
    <p:sldId id="267" r:id="rId15"/>
    <p:sldId id="265" r:id="rId16"/>
    <p:sldId id="268" r:id="rId17"/>
    <p:sldId id="276" r:id="rId18"/>
    <p:sldId id="262" r:id="rId19"/>
    <p:sldId id="263" r:id="rId20"/>
    <p:sldId id="277" r:id="rId21"/>
    <p:sldId id="273" r:id="rId22"/>
    <p:sldId id="278" r:id="rId23"/>
    <p:sldId id="274" r:id="rId24"/>
    <p:sldId id="282" r:id="rId25"/>
    <p:sldId id="284" r:id="rId26"/>
    <p:sldId id="283" r:id="rId27"/>
    <p:sldId id="285" r:id="rId28"/>
    <p:sldId id="286" r:id="rId29"/>
    <p:sldId id="287" r:id="rId30"/>
    <p:sldId id="288" r:id="rId31"/>
    <p:sldId id="289" r:id="rId32"/>
    <p:sldId id="290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320" autoAdjust="0"/>
  </p:normalViewPr>
  <p:slideViewPr>
    <p:cSldViewPr snapToGrid="0">
      <p:cViewPr varScale="1">
        <p:scale>
          <a:sx n="85" d="100"/>
          <a:sy n="85" d="100"/>
        </p:scale>
        <p:origin x="2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5.tmp>
</file>

<file path=ppt/media/image16.tmp>
</file>

<file path=ppt/media/image17.tmp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6234B-A65D-439C-AB87-B3F0145441B5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B6949-18E1-48A6-913F-C8F3F17A3C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752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（一）、（二）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可以看出，当生成多项式次数升高，逐渐增加噪声（降低信噪比），误块率增加的更快。这是因为生成多项式次数越高，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CRC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校验位长度更长，更容易检查出错（次数为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的时候误块率不高不代表没错，也有可能没有检测出来）。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69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（二）、（三）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通过比较，可以看出卷积编码效率为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的时候，在相同σ的条件下误码率和误块率较低。这是因为卷积编码效率为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时，前后的关联性更强，冗余更多，更有可能恢复出原始序列。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45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（三）、（四）、（五）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通过对比可知，每个符号对应的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数越多，则相同σ条件下误码率和误块率越高。这是因为，随σ增大，收端星座图重合可能性增加；而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符号对应的星座图相比于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符号的星座图，每个符号恰好能明显分辨时的σ更低。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467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（六）、（七）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从图上可以看出，在相同信噪比的情况下，软判决的效果比硬判决要好（软判决误码率和误块率都比硬判决更低）。当σ增大，即低信噪比的情况下，误码率趋向于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-0.3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；误块率趋向于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而在高信噪比的情况下，误码率和误块率较低。图上的“尖刺”是由于误码率在高信噪比的条件下有时为零而有时不为零所造成的，线性坐标下微小的波动在对数坐标下被放大，但其值对应到线性坐标下都很低。</a:t>
            </a:r>
          </a:p>
          <a:p>
            <a:endParaRPr lang="en-US" altLang="zh-CN" sz="120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该参数设定下，硬判决的误码率和误块率相对于上一种方案有明显的增加。这是因为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符号的映射方式的许用电平加噪后的星座图在σ较大时容易产生混叠，所以误码率会明显提升，笔者也在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中分析收端星座图提到过。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通过两种不同参数设定的对比，更能体现软判决比硬判决更准确的特点。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322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或第二列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个，它们的卷积编码效率均为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=0.3(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=0.6)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，而电平映射方式从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符号。从误码图案上可以看出，误码率随符号电平映射的分支比特数增加而增加。对比第一列（或第二列）后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个，也会得到相同的结论。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比较第一列（或第二列）的第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个、第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个，从误码图案上可以看出，随卷积编码效率的降低（从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降到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），误码率也会降低。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通过左右两列对应位置比较，从误码图案上可以看出，随σ增大，误码率也增加。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观察所有的误码图案，可以发现其还具有集中分布的特点，即误码会比较密集的分布在某些位置。这是由卷积码的特性造成的，由于卷积码有一定的记忆性，一次译码的错误可能会影响后续多次译码结果。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所以，误码图案会分散分布，但分散分布的图案都是由集中的错误造成的。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908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77DABB-D652-4F00-87C9-35FA95F44B6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4740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17471-0F09-4726-81C0-9AD5C5F0F28A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526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6062-5C8B-405E-8657-41737A3C9773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9B34-BB8F-45BF-9CC8-662E875C3AED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5909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4114-E89D-4129-BE05-863379761ECB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305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FE01-E7EB-4ED1-A8D3-9835E15B127E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1198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CF7D-A290-49A1-87AD-C0E9EDCC746C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17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D77-4DED-469C-A321-48B5E687E1AC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433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4BFA-4A26-404B-BC96-948C28547C44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3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60C2-7332-4541-A1BE-CB3E281146C6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05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0B07-98AD-4F83-95E6-382E89CAE6DC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 baseline="0"/>
            </a:lvl1pPr>
          </a:lstStyle>
          <a:p>
            <a:fld id="{9173A935-1331-4F0A-BF4B-50AD3756867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02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B1CA8-C828-43F7-89E4-426AD187158D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14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32A7C-A1C5-4A90-92C7-49AAA58C5B01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97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63B1C-0671-411F-ABF1-605187FC8C56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33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B8CEF-9EAC-4ABB-8EE7-F2D116CF111E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11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F353-8BB3-47D1-8159-59314696FE6F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13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E6798-9D90-4D78-B6F4-85F5A0166F1E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17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116DF-8D6E-4617-A58D-43962AE12106}" type="datetime1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43237" y="244475"/>
            <a:ext cx="11623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fld id="{9173A935-1331-4F0A-BF4B-50AD3756867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736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4.em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6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mp"/><Relationship Id="rId4" Type="http://schemas.openxmlformats.org/officeDocument/2006/relationships/image" Target="../media/image16.tmp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第一次编程实验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17</a:t>
            </a:r>
            <a:r>
              <a:rPr lang="zh-CN" altLang="en-US" dirty="0" smtClean="0"/>
              <a:t>组全体成员</a:t>
            </a:r>
            <a:endParaRPr lang="en-US" altLang="zh-CN" dirty="0" smtClean="0"/>
          </a:p>
          <a:p>
            <a:r>
              <a:rPr lang="zh-CN" altLang="en-US" dirty="0" smtClean="0"/>
              <a:t>无</a:t>
            </a:r>
            <a:r>
              <a:rPr lang="en-US" altLang="zh-CN" dirty="0" smtClean="0"/>
              <a:t>73 </a:t>
            </a:r>
            <a:r>
              <a:rPr lang="zh-CN" altLang="en-US" dirty="0" smtClean="0"/>
              <a:t>雷城乐阳、王传瑞、曾睿     无</a:t>
            </a:r>
            <a:r>
              <a:rPr lang="en-US" altLang="zh-CN" dirty="0" smtClean="0"/>
              <a:t>78 </a:t>
            </a:r>
            <a:r>
              <a:rPr lang="zh-CN" altLang="en-US" dirty="0" smtClean="0"/>
              <a:t>辜俊皓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486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0816" y="1074692"/>
            <a:ext cx="12384001" cy="61888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/>
              <a:t>=π/6</a:t>
            </a:r>
            <a:r>
              <a:rPr lang="zh-CN" altLang="en-US" sz="3200" dirty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610039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7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4607" y="1080294"/>
            <a:ext cx="11741771" cy="60413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85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σ=0.2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8158" y="1185583"/>
            <a:ext cx="11171556" cy="583078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086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信道模块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电平映射后的符号序列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 mode: 1</a:t>
            </a:r>
            <a:r>
              <a:rPr lang="zh-CN" altLang="en-US" dirty="0"/>
              <a:t>表示场景</a:t>
            </a:r>
            <a:r>
              <a:rPr lang="en-US" altLang="zh-CN" dirty="0"/>
              <a:t>1:</a:t>
            </a:r>
            <a:r>
              <a:rPr lang="zh-CN" altLang="en-US" dirty="0"/>
              <a:t>即依次通信过程中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/>
              <a:t>φ;2</a:t>
            </a:r>
            <a:r>
              <a:rPr lang="zh-CN" altLang="en-US" dirty="0"/>
              <a:t>表示场景</a:t>
            </a:r>
            <a:r>
              <a:rPr lang="en-US" altLang="zh-CN" dirty="0"/>
              <a:t>2:</a:t>
            </a:r>
            <a:r>
              <a:rPr lang="zh-CN" altLang="en-US" dirty="0"/>
              <a:t>即在一次通信过程中，每次信道使用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  <a:p>
            <a:pPr lvl="1"/>
            <a:r>
              <a:rPr lang="en-US" altLang="zh-CN" dirty="0"/>
              <a:t>3. theta: </a:t>
            </a:r>
            <a:r>
              <a:rPr lang="zh-CN" altLang="en-US" dirty="0"/>
              <a:t>即</a:t>
            </a:r>
            <a:r>
              <a:rPr lang="en-US" altLang="zh-CN" dirty="0"/>
              <a:t>θ</a:t>
            </a:r>
            <a:r>
              <a:rPr lang="zh-CN" altLang="en-US" dirty="0"/>
              <a:t>，收发端已知参数</a:t>
            </a:r>
          </a:p>
          <a:p>
            <a:pPr lvl="1"/>
            <a:r>
              <a:rPr lang="en-US" altLang="zh-CN" dirty="0"/>
              <a:t>4. sigma: </a:t>
            </a:r>
            <a:r>
              <a:rPr lang="zh-CN" altLang="en-US" dirty="0"/>
              <a:t>即</a:t>
            </a:r>
            <a:r>
              <a:rPr lang="en-US" altLang="zh-CN" dirty="0"/>
              <a:t>σ</a:t>
            </a:r>
            <a:r>
              <a:rPr lang="zh-CN" altLang="en-US" dirty="0"/>
              <a:t>，收发端已知参数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经</a:t>
            </a:r>
            <a:r>
              <a:rPr lang="en-US" altLang="zh-CN" dirty="0"/>
              <a:t>y=</a:t>
            </a:r>
            <a:r>
              <a:rPr lang="en-US" altLang="zh-CN" dirty="0" err="1"/>
              <a:t>xexp</a:t>
            </a:r>
            <a:r>
              <a:rPr lang="en-US" altLang="zh-CN" dirty="0"/>
              <a:t>(j</a:t>
            </a:r>
            <a:r>
              <a:rPr lang="el-GR" altLang="zh-CN" dirty="0"/>
              <a:t>φ)+</a:t>
            </a:r>
            <a:r>
              <a:rPr lang="en-US" altLang="zh-CN" dirty="0"/>
              <a:t>n</a:t>
            </a:r>
            <a:r>
              <a:rPr lang="zh-CN" altLang="en-US" dirty="0"/>
              <a:t>变换后的信号</a:t>
            </a:r>
            <a:r>
              <a:rPr lang="en-US" altLang="zh-CN" dirty="0"/>
              <a:t>output</a:t>
            </a:r>
            <a:r>
              <a:rPr lang="zh-CN" altLang="en-US" dirty="0"/>
              <a:t>。其中</a:t>
            </a:r>
            <a:r>
              <a:rPr lang="en-US" altLang="zh-CN" dirty="0"/>
              <a:t>x</a:t>
            </a:r>
            <a:r>
              <a:rPr lang="zh-CN" altLang="en-US" dirty="0"/>
              <a:t>为</a:t>
            </a:r>
            <a:r>
              <a:rPr lang="en-US" altLang="zh-CN" dirty="0"/>
              <a:t>input</a:t>
            </a:r>
            <a:r>
              <a:rPr lang="zh-CN" altLang="en-US" dirty="0"/>
              <a:t>，</a:t>
            </a:r>
            <a:r>
              <a:rPr lang="en-US" altLang="zh-CN" dirty="0" err="1"/>
              <a:t>φ~U</a:t>
            </a:r>
            <a:r>
              <a:rPr lang="en-US" altLang="zh-CN" dirty="0"/>
              <a:t>(0,theta)</a:t>
            </a:r>
            <a:r>
              <a:rPr lang="zh-CN" altLang="en-US" dirty="0"/>
              <a:t>，</a:t>
            </a:r>
            <a:r>
              <a:rPr lang="en-US" altLang="zh-CN" dirty="0"/>
              <a:t>n</a:t>
            </a:r>
            <a:r>
              <a:rPr lang="zh-CN" altLang="en-US" dirty="0"/>
              <a:t>是复高斯噪声。</a:t>
            </a:r>
            <a:endParaRPr lang="en-US" altLang="zh-CN" dirty="0"/>
          </a:p>
          <a:p>
            <a:pPr lvl="1"/>
            <a:r>
              <a:rPr lang="en-US" altLang="zh-CN" dirty="0"/>
              <a:t>2.phi: </a:t>
            </a:r>
            <a:r>
              <a:rPr lang="zh-CN" altLang="en-US" dirty="0"/>
              <a:t>即</a:t>
            </a:r>
            <a:r>
              <a:rPr lang="en-US" altLang="zh-CN" dirty="0"/>
              <a:t>φ</a:t>
            </a:r>
            <a:r>
              <a:rPr lang="zh-CN" altLang="en-US" dirty="0"/>
              <a:t>，考虑有种情况下</a:t>
            </a:r>
            <a:r>
              <a:rPr lang="en-US" altLang="zh-CN" dirty="0"/>
              <a:t>φ</a:t>
            </a:r>
            <a:r>
              <a:rPr lang="zh-CN" altLang="en-US" dirty="0"/>
              <a:t>已知。根据</a:t>
            </a:r>
            <a:r>
              <a:rPr lang="en-US" altLang="zh-CN" dirty="0"/>
              <a:t>mode</a:t>
            </a:r>
            <a:r>
              <a:rPr lang="zh-CN" altLang="en-US" dirty="0"/>
              <a:t>的不同，</a:t>
            </a:r>
            <a:r>
              <a:rPr lang="en-US" altLang="zh-CN" dirty="0"/>
              <a:t>φ</a:t>
            </a:r>
            <a:r>
              <a:rPr lang="zh-CN" altLang="en-US" dirty="0"/>
              <a:t>可能是一串相同的值，也可能是一串不同的值。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01147901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592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202" y="1580192"/>
            <a:ext cx="8596668" cy="472752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校验：给定一</a:t>
            </a:r>
            <a:r>
              <a:rPr lang="en-US" altLang="zh-CN" dirty="0"/>
              <a:t>m</a:t>
            </a:r>
            <a:r>
              <a:rPr lang="zh-CN" altLang="en-US" dirty="0"/>
              <a:t>次生成多项式</a:t>
            </a:r>
            <a:r>
              <a:rPr lang="en-US" altLang="zh-CN" dirty="0"/>
              <a:t>g(x)</a:t>
            </a:r>
            <a:r>
              <a:rPr lang="zh-CN" altLang="en-US" dirty="0"/>
              <a:t>，对于给定的信息序列，将其写成信息多项式</a:t>
            </a:r>
            <a:r>
              <a:rPr lang="en-US" altLang="zh-CN" dirty="0"/>
              <a:t>d(x)</a:t>
            </a:r>
            <a:r>
              <a:rPr lang="zh-CN" altLang="en-US" dirty="0"/>
              <a:t>的形式，在其后面添加校验位</a:t>
            </a:r>
            <a:r>
              <a:rPr lang="en-US" altLang="zh-CN" dirty="0"/>
              <a:t>r(x)</a:t>
            </a:r>
            <a:r>
              <a:rPr lang="zh-CN" altLang="en-US" dirty="0"/>
              <a:t>，使得</a:t>
            </a:r>
            <a:r>
              <a:rPr lang="en-US" altLang="zh-CN" dirty="0"/>
              <a:t>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+r</a:t>
            </a:r>
            <a:r>
              <a:rPr lang="en-US" altLang="zh-CN" dirty="0"/>
              <a:t>(x)</a:t>
            </a:r>
            <a:r>
              <a:rPr lang="zh-CN" altLang="en-US" dirty="0"/>
              <a:t>能被</a:t>
            </a:r>
            <a:r>
              <a:rPr lang="en-US" altLang="zh-CN" dirty="0"/>
              <a:t>g(x)</a:t>
            </a:r>
            <a:r>
              <a:rPr lang="zh-CN" altLang="en-US" dirty="0"/>
              <a:t>整除</a:t>
            </a:r>
            <a:endParaRPr lang="en-US" altLang="zh-CN" dirty="0"/>
          </a:p>
          <a:p>
            <a:pPr lvl="1"/>
            <a:r>
              <a:rPr lang="zh-CN" altLang="en-US" dirty="0"/>
              <a:t>显然有以下式子成立：</a:t>
            </a:r>
            <a:r>
              <a:rPr lang="en-US" altLang="zh-CN" dirty="0"/>
              <a:t>r(x)=-d(x)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mod</a:t>
            </a:r>
            <a:r>
              <a:rPr lang="en-US" altLang="zh-CN" dirty="0"/>
              <a:t> g(x)</a:t>
            </a:r>
          </a:p>
          <a:p>
            <a:r>
              <a:rPr lang="zh-CN" altLang="en-US" dirty="0"/>
              <a:t>在</a:t>
            </a:r>
            <a:r>
              <a:rPr lang="en-US" altLang="zh-CN" dirty="0" err="1"/>
              <a:t>matlab</a:t>
            </a:r>
            <a:r>
              <a:rPr lang="zh-CN" altLang="en-US" dirty="0"/>
              <a:t>中，用序列的卷积</a:t>
            </a:r>
            <a:r>
              <a:rPr lang="en-US" altLang="zh-CN" dirty="0"/>
              <a:t>conv</a:t>
            </a:r>
            <a:r>
              <a:rPr lang="zh-CN" altLang="en-US" dirty="0"/>
              <a:t>和解卷解</a:t>
            </a:r>
            <a:r>
              <a:rPr lang="en-US" altLang="zh-CN" dirty="0" err="1"/>
              <a:t>deconv</a:t>
            </a:r>
            <a:r>
              <a:rPr lang="zh-CN" altLang="en-US" dirty="0"/>
              <a:t>可以很方便的完成多项式的乘除法并求出除法的余式</a:t>
            </a:r>
            <a:r>
              <a:rPr lang="en-US" altLang="zh-CN" dirty="0"/>
              <a:t>r(x)</a:t>
            </a:r>
          </a:p>
          <a:p>
            <a:pPr lvl="1"/>
            <a:r>
              <a:rPr lang="zh-CN" altLang="en-US" dirty="0"/>
              <a:t>由于本次实验中序列的基为</a:t>
            </a:r>
            <a:r>
              <a:rPr lang="en-US" altLang="zh-CN" dirty="0"/>
              <a:t>2</a:t>
            </a:r>
            <a:r>
              <a:rPr lang="zh-CN" altLang="en-US" dirty="0"/>
              <a:t>，因此计算出来的</a:t>
            </a:r>
            <a:r>
              <a:rPr lang="en-US" altLang="zh-CN" dirty="0"/>
              <a:t>r(x)</a:t>
            </a:r>
            <a:r>
              <a:rPr lang="zh-CN" altLang="en-US" dirty="0"/>
              <a:t>还应该膜</a:t>
            </a:r>
            <a:r>
              <a:rPr lang="en-US" altLang="zh-CN" dirty="0"/>
              <a:t>2</a:t>
            </a:r>
            <a:r>
              <a:rPr lang="zh-CN" altLang="en-US" dirty="0"/>
              <a:t>操作</a:t>
            </a:r>
            <a:endParaRPr lang="en-US" altLang="zh-CN" dirty="0"/>
          </a:p>
          <a:p>
            <a:pPr lvl="1"/>
            <a:r>
              <a:rPr lang="en-US" altLang="zh-CN" dirty="0" err="1"/>
              <a:t>Matlab</a:t>
            </a:r>
            <a:r>
              <a:rPr lang="zh-CN" altLang="en-US" dirty="0"/>
              <a:t>中求校验位的代码如下：</a:t>
            </a:r>
            <a:endParaRPr lang="en-US" altLang="zh-CN" dirty="0"/>
          </a:p>
          <a:p>
            <a:pPr lvl="2"/>
            <a:r>
              <a:rPr lang="en-US" altLang="zh-CN" dirty="0"/>
              <a:t> [</a:t>
            </a:r>
            <a:r>
              <a:rPr lang="en-US" altLang="zh-CN" dirty="0" err="1"/>
              <a:t>q,r</a:t>
            </a:r>
            <a:r>
              <a:rPr lang="en-US" altLang="zh-CN" dirty="0"/>
              <a:t>]=</a:t>
            </a:r>
            <a:r>
              <a:rPr lang="en-US" altLang="zh-CN" dirty="0" err="1"/>
              <a:t>deconv</a:t>
            </a:r>
            <a:r>
              <a:rPr lang="en-US" altLang="zh-CN" dirty="0"/>
              <a:t>([</a:t>
            </a:r>
            <a:r>
              <a:rPr lang="en-US" altLang="zh-CN" dirty="0" err="1"/>
              <a:t>d,zeros</a:t>
            </a:r>
            <a:r>
              <a:rPr lang="en-US" altLang="zh-CN" dirty="0"/>
              <a:t>(1,check_len)],g);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通过解卷积计算多项式除法，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为余数</a:t>
            </a:r>
          </a:p>
          <a:p>
            <a:pPr lvl="2"/>
            <a:r>
              <a:rPr lang="zh-CN" altLang="en-US" dirty="0"/>
              <a:t>  </a:t>
            </a:r>
            <a:r>
              <a:rPr lang="en-US" altLang="zh-CN" dirty="0"/>
              <a:t>r=mod(r,2);                       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%2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元域，需要模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  <a:p>
            <a:r>
              <a:rPr lang="zh-CN" altLang="en-US" dirty="0"/>
              <a:t>生成多项式的选取：通过查找资料，选取了以下几个典型的生成多项式：</a:t>
            </a:r>
            <a:endParaRPr lang="en-US" altLang="zh-CN" dirty="0"/>
          </a:p>
          <a:p>
            <a:pPr lvl="1"/>
            <a:r>
              <a:rPr lang="en-US" altLang="zh-CN" dirty="0"/>
              <a:t>x4+x+1</a:t>
            </a:r>
          </a:p>
          <a:p>
            <a:pPr lvl="1"/>
            <a:r>
              <a:rPr lang="en-US" altLang="zh-CN" dirty="0"/>
              <a:t>x8+x5+x4+1</a:t>
            </a:r>
          </a:p>
          <a:p>
            <a:pPr lvl="1"/>
            <a:r>
              <a:rPr lang="en-US" altLang="zh-CN" dirty="0"/>
              <a:t>x12+x11+x3+x2+x+1</a:t>
            </a:r>
          </a:p>
          <a:p>
            <a:pPr lvl="1"/>
            <a:r>
              <a:rPr lang="en-US" altLang="zh-CN" dirty="0"/>
              <a:t>x16+x15+x2+1</a:t>
            </a:r>
          </a:p>
          <a:p>
            <a:pPr lvl="1"/>
            <a:r>
              <a:rPr lang="zh-CN" altLang="en-US" dirty="0"/>
              <a:t>分别代表</a:t>
            </a:r>
            <a:r>
              <a:rPr lang="en-US" altLang="zh-CN" dirty="0"/>
              <a:t>r(x)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8</a:t>
            </a:r>
            <a:r>
              <a:rPr lang="zh-CN" altLang="en-US" dirty="0"/>
              <a:t>、</a:t>
            </a:r>
            <a:r>
              <a:rPr lang="en-US" altLang="zh-CN" dirty="0"/>
              <a:t>12</a:t>
            </a:r>
            <a:r>
              <a:rPr lang="zh-CN" altLang="en-US" dirty="0"/>
              <a:t>、</a:t>
            </a:r>
            <a:r>
              <a:rPr lang="en-US" altLang="zh-CN" dirty="0"/>
              <a:t>16</a:t>
            </a:r>
            <a:r>
              <a:rPr lang="zh-CN" altLang="en-US" dirty="0"/>
              <a:t>位的情况</a:t>
            </a:r>
            <a:endParaRPr lang="en-US" altLang="zh-CN" dirty="0"/>
          </a:p>
          <a:p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2493336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120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统计误码率：将收到的信息序列每</a:t>
            </a:r>
            <a:r>
              <a:rPr lang="en-US" altLang="zh-CN" dirty="0"/>
              <a:t>(</a:t>
            </a:r>
            <a:r>
              <a:rPr lang="en-US" altLang="zh-CN" dirty="0" err="1"/>
              <a:t>k+m</a:t>
            </a:r>
            <a:r>
              <a:rPr lang="en-US" altLang="zh-CN" dirty="0"/>
              <a:t>)</a:t>
            </a:r>
            <a:r>
              <a:rPr lang="zh-CN" altLang="en-US" dirty="0"/>
              <a:t>位分成一组，其中</a:t>
            </a:r>
            <a:r>
              <a:rPr lang="en-US" altLang="zh-CN" dirty="0"/>
              <a:t>k</a:t>
            </a:r>
            <a:r>
              <a:rPr lang="zh-CN" altLang="en-US" dirty="0"/>
              <a:t>为信息序列长度，</a:t>
            </a:r>
            <a:r>
              <a:rPr lang="en-US" altLang="zh-CN" dirty="0"/>
              <a:t>m</a:t>
            </a:r>
            <a:r>
              <a:rPr lang="zh-CN" altLang="en-US" dirty="0"/>
              <a:t>为校验位长度，将每组写成多项式的形式，再除以约定好的生成多项式，如果余数不为</a:t>
            </a:r>
            <a:r>
              <a:rPr lang="en-US" altLang="zh-CN" dirty="0"/>
              <a:t>0</a:t>
            </a:r>
            <a:r>
              <a:rPr lang="zh-CN" altLang="en-US" dirty="0"/>
              <a:t>，说明传输过程中发生了误码。最后用发生误码的组数除以总的组数得到误码率。</a:t>
            </a:r>
            <a:endParaRPr lang="en-US" altLang="zh-CN" dirty="0"/>
          </a:p>
          <a:p>
            <a:pPr lvl="1"/>
            <a:r>
              <a:rPr lang="zh-CN" altLang="en-US" dirty="0"/>
              <a:t>如果余式不为</a:t>
            </a:r>
            <a:r>
              <a:rPr lang="en-US" altLang="zh-CN" dirty="0"/>
              <a:t>0</a:t>
            </a:r>
            <a:r>
              <a:rPr lang="zh-CN" altLang="en-US" dirty="0"/>
              <a:t>，不一定说明没有发生误码，可能是发生的误码恰好使得余式依旧为</a:t>
            </a:r>
            <a:r>
              <a:rPr lang="en-US" altLang="zh-CN" dirty="0"/>
              <a:t>0</a:t>
            </a:r>
          </a:p>
          <a:p>
            <a:pPr lvl="1"/>
            <a:r>
              <a:rPr lang="zh-CN" altLang="en-US" dirty="0"/>
              <a:t>但是校验位越长，它的校验效果越好，余数为</a:t>
            </a:r>
            <a:r>
              <a:rPr lang="en-US" altLang="zh-CN" dirty="0"/>
              <a:t>0</a:t>
            </a:r>
            <a:r>
              <a:rPr lang="zh-CN" altLang="en-US" dirty="0"/>
              <a:t>时发生误码的可能性越高，因此校验位越长，其检测到的误码越多，获得的误码率也会越高。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060630676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9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凿孔模块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在传送数据时，由于对信道的使用次数有限制，有时会出现数据传送不完的情况，此时需要在待传送的数据中凿孔，即删去部分比特，以满足传送的需要。</a:t>
            </a:r>
            <a:endParaRPr lang="en-US" altLang="zh-CN" dirty="0"/>
          </a:p>
          <a:p>
            <a:r>
              <a:rPr lang="zh-CN" altLang="en-US" dirty="0"/>
              <a:t>凿孔会损失部分信息，但由于是对卷积后的信息序列凿孔，本身序列就有冗余，因此仍然可以恢复出原序列</a:t>
            </a:r>
            <a:endParaRPr lang="en-US" altLang="zh-CN" dirty="0"/>
          </a:p>
          <a:p>
            <a:r>
              <a:rPr lang="zh-CN" altLang="en-US" dirty="0"/>
              <a:t>每隔同样的距离凿掉一个点，这样更能够根据前后的信息恢复出原序列，隔多少距离则由使用信道次数的要求来决定</a:t>
            </a:r>
            <a:endParaRPr lang="en-US" altLang="zh-CN" dirty="0"/>
          </a:p>
          <a:p>
            <a:r>
              <a:rPr lang="zh-CN" altLang="en-US" dirty="0"/>
              <a:t>收端和发端都已知在哪里凿了孔，收端在收到序列进行维特比译码时，被凿孔的位置是</a:t>
            </a:r>
            <a:r>
              <a:rPr lang="en-US" altLang="zh-CN" dirty="0"/>
              <a:t>0</a:t>
            </a:r>
            <a:r>
              <a:rPr lang="zh-CN" altLang="en-US" dirty="0"/>
              <a:t>或者</a:t>
            </a:r>
            <a:r>
              <a:rPr lang="en-US" altLang="zh-CN" dirty="0"/>
              <a:t>1</a:t>
            </a:r>
            <a:r>
              <a:rPr lang="zh-CN" altLang="en-US"/>
              <a:t>的可能性相同，不计入权重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9281039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19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 smtClean="0"/>
                  <a:t>若已知</a:t>
                </a:r>
                <a:r>
                  <a:rPr lang="en-US" altLang="zh-CN" dirty="0" smtClean="0"/>
                  <a:t>φ</a:t>
                </a:r>
              </a:p>
              <a:p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采取</a:t>
                </a:r>
                <a:r>
                  <a:rPr lang="zh-CN" altLang="en-US" dirty="0"/>
                  <a:t>极大似然准则下的后验概率译码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只需</a:t>
                </a:r>
                <a:r>
                  <a:rPr lang="zh-CN" altLang="en-US" dirty="0"/>
                  <a:t>将许用电平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旋转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得到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</m:oMath>
                </a14:m>
                <a:r>
                  <a:rPr lang="zh-CN" altLang="en-US" dirty="0"/>
                  <a:t>得到等效的许用电平便可以消除其影响</a:t>
                </a:r>
                <a:r>
                  <a:rPr lang="zh-CN" altLang="en-US" dirty="0" smtClean="0"/>
                  <a:t>，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因此</a:t>
                </a:r>
                <a:r>
                  <a:rPr lang="zh-CN" altLang="en-US" dirty="0"/>
                  <a:t>只需考虑高斯噪声</a:t>
                </a:r>
                <a:r>
                  <a:rPr lang="en-US" altLang="zh-CN" dirty="0" smtClean="0"/>
                  <a:t>n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得到的概率密度</a:t>
                </a:r>
                <a:r>
                  <a:rPr lang="zh-CN" altLang="en-US" dirty="0" smtClean="0"/>
                  <a:t>为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 smtClean="0"/>
                  <a:t>                    f(</a:t>
                </a:r>
                <a:r>
                  <a:rPr lang="en-US" altLang="zh-CN" dirty="0" err="1" smtClean="0"/>
                  <a:t>φ|y,xi</a:t>
                </a:r>
                <a:r>
                  <a:rPr lang="en-US" altLang="zh-CN" dirty="0"/>
                  <a:t>)</a:t>
                </a:r>
                <a:r>
                  <a:rPr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altLang="zh-CN" dirty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可以看出这个概率密度只与接收符号</a:t>
                </a:r>
                <a:r>
                  <a:rPr lang="en-US" altLang="zh-CN" dirty="0" smtClean="0"/>
                  <a:t>y</a:t>
                </a:r>
                <a:r>
                  <a:rPr lang="zh-CN" altLang="en-US" dirty="0" smtClean="0"/>
                  <a:t>和许用符号</a:t>
                </a:r>
                <a:r>
                  <a:rPr lang="en-US" altLang="zh-CN" dirty="0" smtClean="0"/>
                  <a:t>x</a:t>
                </a:r>
                <a:r>
                  <a:rPr lang="zh-CN" altLang="en-US" dirty="0" smtClean="0"/>
                  <a:t>之间的欧式距离有关，因此可以应用最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小欧式距离准则进行判决。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  <a:blipFill>
                <a:blip r:embed="rId2"/>
                <a:stretch>
                  <a:fillRect l="-204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638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，每次信道使用的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均独立变化 </a:t>
                </a:r>
                <a:r>
                  <a:rPr lang="en-US" altLang="zh-CN" dirty="0" smtClean="0"/>
                  <a:t>: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由前一页</a:t>
                </a:r>
                <a:r>
                  <a:rPr lang="en-US" altLang="zh-CN" dirty="0" smtClean="0"/>
                  <a:t>φ</a:t>
                </a:r>
                <a:r>
                  <a:rPr lang="zh-CN" altLang="en-US" dirty="0" smtClean="0"/>
                  <a:t>已知的情况得</a:t>
                </a:r>
                <a:r>
                  <a:rPr lang="en-US" altLang="zh-CN" dirty="0" smtClean="0"/>
                  <a:t>f(</a:t>
                </a:r>
                <a:r>
                  <a:rPr lang="en-US" altLang="zh-CN" dirty="0" err="1" smtClean="0"/>
                  <a:t>φ|y,xi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因此去掉常数系数，</a:t>
                </a:r>
                <a:r>
                  <a:rPr lang="zh-CN" altLang="en-US" dirty="0" smtClean="0"/>
                  <a:t>用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  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 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</a:t>
                </a:r>
                <a:r>
                  <a:rPr lang="zh-CN" altLang="en-US" dirty="0" smtClean="0"/>
                  <a:t>标准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φ</a:t>
                </a:r>
                <a:r>
                  <a:rPr lang="zh-CN" altLang="en-US" dirty="0" smtClean="0"/>
                  <a:t>服从</a:t>
                </a:r>
                <a:r>
                  <a:rPr lang="en-US" altLang="zh-CN" dirty="0" smtClean="0"/>
                  <a:t>(0</a:t>
                </a:r>
                <a:r>
                  <a:rPr lang="zh-CN" altLang="en-US" dirty="0"/>
                  <a:t>，</a:t>
                </a:r>
                <a:r>
                  <a:rPr lang="en-US" altLang="zh-CN" dirty="0" smtClean="0"/>
                  <a:t>θ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的</a:t>
                </a:r>
                <a:r>
                  <a:rPr lang="zh-CN" altLang="en-US" dirty="0"/>
                  <a:t>均匀分布，在其中取值概率均等，因此只需将上述的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从</a:t>
                </a:r>
                <a:r>
                  <a:rPr lang="en-US" altLang="zh-CN" dirty="0"/>
                  <a:t>0</a:t>
                </a:r>
                <a:r>
                  <a:rPr lang="zh-CN" altLang="en-US" dirty="0"/>
                  <a:t>到</a:t>
                </a:r>
                <a:r>
                  <a:rPr lang="en-US" altLang="zh-CN" dirty="0"/>
                  <a:t>θ</a:t>
                </a:r>
                <a:r>
                  <a:rPr lang="zh-CN" altLang="en-US" dirty="0"/>
                  <a:t>进行积分，便可得到接收到的电平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得到的概率的一个有效度量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 smtClean="0"/>
                  <a:t> </a:t>
                </a:r>
                <a:r>
                  <a:rPr lang="en-US" altLang="zh-CN" dirty="0"/>
                  <a:t>) </a:t>
                </a:r>
                <a:r>
                  <a:rPr lang="zh-CN" altLang="en-US" dirty="0" smtClean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（"/>
                        <m:endChr m:val="）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𝜃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⁡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(−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  </m:t>
                    </m:r>
                  </m:oMath>
                </a14:m>
                <a:r>
                  <a:rPr lang="zh-CN" altLang="en-US" dirty="0"/>
                  <a:t> 我们可以根据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 </a:t>
                </a:r>
                <a:r>
                  <a:rPr lang="zh-CN" altLang="en-US" dirty="0"/>
                  <a:t>这一指标进行软硬判决，通过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进行数值计算上式并不困难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  <a:blipFill>
                <a:blip r:embed="rId2"/>
                <a:stretch>
                  <a:fillRect l="-201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54921599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744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，且一次通信过程中的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是独立的</a:t>
                </a:r>
                <a:r>
                  <a:rPr lang="en-US" altLang="zh-CN" dirty="0"/>
                  <a:t>:</a:t>
                </a:r>
              </a:p>
              <a:p>
                <a:pPr lvl="1"/>
                <a:r>
                  <a:rPr lang="zh-CN" altLang="en-US" dirty="0"/>
                  <a:t>需要首先对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进行估计，利用最大似然准则算出一个最概然的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，将问题转化为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已知的情况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在给定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，和发送符号为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的情况下收到一个符号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的后验概率密度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</m:e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</m:e>
                    </m:d>
                  </m:oMath>
                </a14:m>
                <a:r>
                  <a:rPr lang="en-US" altLang="zh-CN" dirty="0"/>
                  <a:t>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用</a:t>
                </a:r>
                <a:r>
                  <a:rPr lang="en-US" altLang="zh-CN" dirty="0"/>
                  <a:t>d</a:t>
                </a:r>
                <a:r>
                  <a:rPr lang="zh-CN" altLang="en-US" dirty="0"/>
                  <a:t>（</a:t>
                </a:r>
                <a:r>
                  <a:rPr lang="en-US" altLang="zh-CN" dirty="0" err="1"/>
                  <a:t>φ,i,k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作为其概率密度的一个衡量标准。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f(</a:t>
                </a:r>
                <a:r>
                  <a:rPr lang="en-US" altLang="zh-CN" dirty="0" err="1"/>
                  <a:t>yk|φ</a:t>
                </a:r>
                <a:r>
                  <a:rPr lang="en-US" altLang="zh-CN" dirty="0"/>
                  <a:t>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𝑦𝑘</m:t>
                            </m:r>
                          </m:e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𝑥𝑖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因此</a:t>
                </a:r>
                <a:r>
                  <a:rPr lang="en-US" altLang="zh-CN" dirty="0"/>
                  <a:t>d’(</a:t>
                </a:r>
                <a:r>
                  <a:rPr lang="en-US" altLang="zh-CN" dirty="0" err="1"/>
                  <a:t>φ,k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</m:fName>
                          <m:e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𝑦𝑘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func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可以</m:t>
                    </m:r>
                  </m:oMath>
                </a14:m>
                <a:r>
                  <a:rPr lang="zh-CN" altLang="en-US" dirty="0"/>
                  <a:t>衡量</a:t>
                </a:r>
                <a:r>
                  <a:rPr lang="en-US" altLang="zh-CN" dirty="0"/>
                  <a:t>f(yk|φ)</a:t>
                </a:r>
                <a:r>
                  <a:rPr lang="zh-CN" altLang="en-US" dirty="0"/>
                  <a:t>，即在接受符号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已知的情况下</a:t>
                </a:r>
                <a:r>
                  <a:rPr lang="en-US" altLang="zh-CN" dirty="0" err="1"/>
                  <a:t>fai</a:t>
                </a:r>
                <a:r>
                  <a:rPr lang="zh-CN" altLang="en-US" dirty="0"/>
                  <a:t>的后验概率分布。</a:t>
                </a:r>
                <a:endParaRPr lang="en-US" altLang="zh-CN" dirty="0"/>
              </a:p>
              <a:p>
                <a:pPr lvl="1"/>
                <a:endParaRPr lang="zh-CN" altLang="zh-CN" dirty="0"/>
              </a:p>
              <a:p>
                <a:pPr lvl="1"/>
                <a:r>
                  <a:rPr lang="zh-CN" altLang="en-US" dirty="0"/>
                  <a:t>因为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之间是独立的，设共接收了因此有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dirty="0"/>
                  <a:t>，因此可以用</a:t>
                </a:r>
                <a:endParaRPr lang="en-US" altLang="zh-CN" dirty="0"/>
              </a:p>
              <a:p>
                <a:pPr marL="457200" lvl="1" indent="0">
                  <a:buNone/>
                </a:pPr>
                <a:r>
                  <a:rPr lang="en-US" altLang="zh-CN" dirty="0"/>
                  <a:t>     P(φ)=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’(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𝑒𝑥𝑝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𝑦𝑘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𝑥𝑖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zh-CN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𝜑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func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来</m:t>
                    </m:r>
                  </m:oMath>
                </a14:m>
                <a:r>
                  <a:rPr lang="zh-CN" altLang="en-US" dirty="0"/>
                  <a:t>衡量，因此寻找最概然的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，即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  </a:t>
                </a:r>
                <a:r>
                  <a:rPr lang="zh-CN" altLang="en-US" dirty="0" smtClean="0"/>
                  <a:t>取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最大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，只需求</a:t>
                </a:r>
                <a:r>
                  <a:rPr lang="en-US" altLang="zh-CN" dirty="0"/>
                  <a:t>P(φ)</a:t>
                </a:r>
                <a:r>
                  <a:rPr lang="zh-CN" altLang="en-US" dirty="0"/>
                  <a:t>的最大值即可，通过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进行数值计算并不困难</a:t>
                </a:r>
                <a:endParaRPr lang="zh-CN" altLang="zh-CN" dirty="0"/>
              </a:p>
              <a:p>
                <a:pPr marL="457200" lvl="1" indent="0">
                  <a:buNone/>
                </a:pPr>
                <a:endParaRPr lang="zh-CN" altLang="zh-CN" dirty="0"/>
              </a:p>
              <a:p>
                <a:pPr lvl="1"/>
                <a:endParaRPr lang="zh-CN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  <a:blipFill>
                <a:blip r:embed="rId2"/>
                <a:stretch>
                  <a:fillRect l="-114" t="-870" r="-2105" b="-1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89790017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46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en-US" altLang="zh-CN" dirty="0" smtClean="0"/>
          </a:p>
          <a:p>
            <a:r>
              <a:rPr lang="zh-CN" altLang="en-US" dirty="0" smtClean="0"/>
              <a:t>分工</a:t>
            </a:r>
            <a:endParaRPr lang="en-US" altLang="zh-CN" dirty="0" smtClean="0"/>
          </a:p>
          <a:p>
            <a:r>
              <a:rPr lang="en-US" altLang="zh-CN" dirty="0" smtClean="0"/>
              <a:t>(</a:t>
            </a:r>
            <a:r>
              <a:rPr lang="zh-CN" altLang="en-US" dirty="0" smtClean="0"/>
              <a:t>模块解析</a:t>
            </a:r>
            <a:r>
              <a:rPr lang="en-US" altLang="zh-CN" dirty="0" smtClean="0"/>
              <a:t>)</a:t>
            </a:r>
            <a:r>
              <a:rPr lang="zh-CN" altLang="en-US" dirty="0" smtClean="0"/>
              <a:t>第一部分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二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三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第四部分</a:t>
            </a:r>
            <a:endParaRPr lang="en-US" altLang="zh-CN" dirty="0" smtClean="0"/>
          </a:p>
          <a:p>
            <a:r>
              <a:rPr lang="zh-CN" altLang="en-US" dirty="0" smtClean="0"/>
              <a:t>分析和结果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99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065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软硬判决具体实现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hard_judge.m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soft_judge.m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95522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硬判决相对简单，只需要先对输入复电平求辐角，然后利用</a:t>
            </a:r>
            <a:r>
              <a:rPr lang="en-US" altLang="zh-CN" dirty="0" smtClean="0"/>
              <a:t>round</a:t>
            </a:r>
            <a:r>
              <a:rPr lang="zh-CN" altLang="en-US" dirty="0" smtClean="0"/>
              <a:t>函数取整与</a:t>
            </a:r>
            <a:r>
              <a:rPr lang="en-US" altLang="zh-CN" dirty="0" smtClean="0"/>
              <a:t>mod</a:t>
            </a:r>
            <a:r>
              <a:rPr lang="zh-CN" altLang="en-US" dirty="0" smtClean="0"/>
              <a:t>求模即可自然获得其状态，然后利用事先定义好的矩阵访问下标即可获得对应的</a:t>
            </a:r>
            <a:r>
              <a:rPr lang="en-US" altLang="zh-CN" dirty="0" smtClean="0"/>
              <a:t>bit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而且这一过程可以使用矩阵运算进行，提高处理速度；</a:t>
            </a:r>
            <a:endParaRPr lang="en-US" altLang="zh-CN" dirty="0" smtClean="0"/>
          </a:p>
          <a:p>
            <a:r>
              <a:rPr lang="zh-CN" altLang="en-US" dirty="0" smtClean="0"/>
              <a:t>最后将所得矩阵进行</a:t>
            </a:r>
            <a:r>
              <a:rPr lang="en-US" altLang="zh-CN" dirty="0" smtClean="0"/>
              <a:t>reshape</a:t>
            </a:r>
            <a:r>
              <a:rPr lang="zh-CN" altLang="en-US" dirty="0" smtClean="0"/>
              <a:t>操作，将其按照编码效率</a:t>
            </a:r>
            <a:r>
              <a:rPr lang="en-US" altLang="zh-CN" dirty="0" smtClean="0"/>
              <a:t>eff</a:t>
            </a:r>
            <a:r>
              <a:rPr lang="zh-CN" altLang="en-US" dirty="0" smtClean="0"/>
              <a:t>分为</a:t>
            </a:r>
            <a:r>
              <a:rPr lang="en-US" altLang="zh-CN" dirty="0" smtClean="0"/>
              <a:t>eff*n</a:t>
            </a:r>
            <a:r>
              <a:rPr lang="zh-CN" altLang="en-US" dirty="0" smtClean="0"/>
              <a:t>大小，方便后续处理；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软判决则需要利用</a:t>
            </a:r>
            <a:r>
              <a:rPr lang="en-US" altLang="zh-CN" dirty="0" err="1" smtClean="0"/>
              <a:t>calculateProbability</a:t>
            </a:r>
            <a:r>
              <a:rPr lang="zh-CN" altLang="en-US" dirty="0" smtClean="0"/>
              <a:t>函数；</a:t>
            </a:r>
            <a:endParaRPr lang="en-US" altLang="zh-CN" dirty="0" smtClean="0"/>
          </a:p>
          <a:p>
            <a:r>
              <a:rPr lang="zh-CN" altLang="en-US" dirty="0" smtClean="0"/>
              <a:t>然后按照</a:t>
            </a:r>
            <a:r>
              <a:rPr lang="en-US" altLang="zh-CN" dirty="0" smtClean="0"/>
              <a:t>±1</a:t>
            </a:r>
            <a:r>
              <a:rPr lang="zh-CN" altLang="en-US" dirty="0" smtClean="0"/>
              <a:t>进行概率加权，得到每一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的取值概率，具体做法就是例如：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 smtClean="0"/>
              <a:t>bitProb</a:t>
            </a:r>
            <a:r>
              <a:rPr lang="en-US" altLang="zh-CN" dirty="0" smtClean="0"/>
              <a:t>(1</a:t>
            </a:r>
            <a:r>
              <a:rPr lang="en-US" altLang="zh-CN" dirty="0"/>
              <a:t>, : ) = (</a:t>
            </a:r>
            <a:r>
              <a:rPr lang="en-US" altLang="zh-CN" dirty="0" err="1"/>
              <a:t>prob</a:t>
            </a:r>
            <a:r>
              <a:rPr lang="en-US" altLang="zh-CN" dirty="0"/>
              <a:t> * G1</a:t>
            </a:r>
            <a:r>
              <a:rPr lang="en-US" altLang="zh-CN" dirty="0" smtClean="0"/>
              <a:t>.‘).’ </a:t>
            </a:r>
            <a:r>
              <a:rPr lang="en-US" altLang="zh-CN" dirty="0"/>
              <a:t>- (</a:t>
            </a:r>
            <a:r>
              <a:rPr lang="en-US" altLang="zh-CN" dirty="0" err="1"/>
              <a:t>prob</a:t>
            </a:r>
            <a:r>
              <a:rPr lang="en-US" altLang="zh-CN" dirty="0"/>
              <a:t> * ~G1</a:t>
            </a:r>
            <a:r>
              <a:rPr lang="en-US" altLang="zh-CN" dirty="0" smtClean="0"/>
              <a:t>.‘).’;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其中的</a:t>
            </a:r>
            <a:r>
              <a:rPr lang="en-US" altLang="zh-CN" dirty="0" smtClean="0"/>
              <a:t>G1</a:t>
            </a:r>
            <a:r>
              <a:rPr lang="zh-CN" altLang="en-US" dirty="0" smtClean="0"/>
              <a:t>和</a:t>
            </a:r>
            <a:r>
              <a:rPr lang="en-US" altLang="zh-CN" dirty="0" smtClean="0"/>
              <a:t>-~G1</a:t>
            </a:r>
            <a:r>
              <a:rPr lang="zh-CN" altLang="en-US" dirty="0" smtClean="0"/>
              <a:t>即为</a:t>
            </a:r>
            <a:r>
              <a:rPr lang="en-US" altLang="zh-CN" dirty="0" smtClean="0"/>
              <a:t>±1</a:t>
            </a:r>
            <a:r>
              <a:rPr lang="zh-CN" altLang="en-US" dirty="0" smtClean="0"/>
              <a:t>加权，注意使用</a:t>
            </a:r>
            <a:r>
              <a:rPr lang="en-US" altLang="zh-CN" dirty="0" smtClean="0"/>
              <a:t>.’</a:t>
            </a:r>
            <a:r>
              <a:rPr lang="zh-CN" altLang="en-US" dirty="0" smtClean="0"/>
              <a:t>转置而非共轭转置；</a:t>
            </a:r>
            <a:endParaRPr lang="en-US" altLang="zh-CN" dirty="0" smtClean="0"/>
          </a:p>
          <a:p>
            <a:r>
              <a:rPr lang="zh-CN" altLang="en-US" dirty="0" smtClean="0"/>
              <a:t>最后同样将</a:t>
            </a:r>
            <a:r>
              <a:rPr lang="zh-CN" altLang="en-US" dirty="0"/>
              <a:t>所得矩阵进行</a:t>
            </a:r>
            <a:r>
              <a:rPr lang="en-US" altLang="zh-CN" dirty="0"/>
              <a:t>reshape</a:t>
            </a:r>
            <a:r>
              <a:rPr lang="zh-CN" altLang="en-US" dirty="0"/>
              <a:t>操作，将其按照编码效率</a:t>
            </a:r>
            <a:r>
              <a:rPr lang="en-US" altLang="zh-CN" dirty="0"/>
              <a:t>eff</a:t>
            </a:r>
            <a:r>
              <a:rPr lang="zh-CN" altLang="en-US" dirty="0"/>
              <a:t>分为</a:t>
            </a:r>
            <a:r>
              <a:rPr lang="en-US" altLang="zh-CN" dirty="0"/>
              <a:t>eff*n</a:t>
            </a:r>
            <a:r>
              <a:rPr lang="zh-CN" altLang="en-US" dirty="0"/>
              <a:t>大小，方便后续</a:t>
            </a:r>
            <a:r>
              <a:rPr lang="zh-CN" altLang="en-US" dirty="0" smtClean="0"/>
              <a:t>处理；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539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560359"/>
          </a:xfrm>
        </p:spPr>
        <p:txBody>
          <a:bodyPr/>
          <a:lstStyle/>
          <a:p>
            <a:r>
              <a:rPr lang="zh-CN" altLang="en-US" dirty="0" smtClean="0"/>
              <a:t>先利用遍历的方式求得所有状态的转移输出，利用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*2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cell</a:t>
            </a:r>
            <a:r>
              <a:rPr lang="zh-CN" altLang="en-US" dirty="0" smtClean="0"/>
              <a:t>类型数组存储；</a:t>
            </a:r>
            <a:endParaRPr lang="en-US" altLang="zh-CN" dirty="0" smtClean="0"/>
          </a:p>
          <a:p>
            <a:r>
              <a:rPr lang="zh-CN" altLang="en-US" dirty="0" smtClean="0"/>
              <a:t>随后初始化距离以及路径矩阵，长度为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*(len+1)</a:t>
            </a:r>
            <a:r>
              <a:rPr lang="zh-CN" altLang="en-US" dirty="0" smtClean="0"/>
              <a:t>，并将其中距离矩阵除</a:t>
            </a:r>
            <a:r>
              <a:rPr lang="en-US" altLang="zh-CN" dirty="0" smtClean="0"/>
              <a:t>(1,1)</a:t>
            </a:r>
            <a:r>
              <a:rPr lang="zh-CN" altLang="en-US" dirty="0" smtClean="0"/>
              <a:t>均设置为</a:t>
            </a:r>
            <a:r>
              <a:rPr lang="en-US" altLang="zh-CN" dirty="0" err="1" smtClean="0"/>
              <a:t>Inf</a:t>
            </a:r>
            <a:r>
              <a:rPr lang="zh-CN" altLang="en-US" dirty="0" smtClean="0"/>
              <a:t>，然后开始动规部分；</a:t>
            </a:r>
            <a:endParaRPr lang="en-US" altLang="zh-CN" dirty="0" smtClean="0"/>
          </a:p>
          <a:p>
            <a:r>
              <a:rPr lang="zh-CN" altLang="en-US" dirty="0" smtClean="0"/>
              <a:t>硬判决：如果位于打孔位置，则将其距离视为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，否则按照</a:t>
            </a:r>
            <a:r>
              <a:rPr lang="en-US" altLang="zh-CN" dirty="0" smtClean="0"/>
              <a:t>trans</a:t>
            </a:r>
            <a:r>
              <a:rPr lang="zh-CN" altLang="en-US" dirty="0" smtClean="0"/>
              <a:t>矩阵中与实际判决的</a:t>
            </a:r>
            <a:r>
              <a:rPr lang="en-US" altLang="zh-CN" dirty="0" smtClean="0"/>
              <a:t>hamming</a:t>
            </a:r>
            <a:r>
              <a:rPr lang="zh-CN" altLang="en-US" dirty="0" smtClean="0"/>
              <a:t>距离进行判定，距离小于现有值时更新最小距离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矩阵并修改路径记录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矩阵；</a:t>
            </a:r>
            <a:endParaRPr lang="en-US" altLang="zh-CN" dirty="0" smtClean="0"/>
          </a:p>
          <a:p>
            <a:r>
              <a:rPr lang="zh-CN" altLang="en-US" dirty="0" smtClean="0"/>
              <a:t>软判决</a:t>
            </a:r>
            <a:r>
              <a:rPr lang="zh-CN" altLang="en-US" dirty="0"/>
              <a:t>：如果位于打孔位置，则将其距离视为</a:t>
            </a:r>
            <a:r>
              <a:rPr lang="en-US" altLang="zh-CN" dirty="0"/>
              <a:t>0</a:t>
            </a:r>
            <a:r>
              <a:rPr lang="zh-CN" altLang="en-US" dirty="0"/>
              <a:t>，否则按照</a:t>
            </a:r>
            <a:r>
              <a:rPr lang="en-US" altLang="zh-CN" dirty="0"/>
              <a:t>trans</a:t>
            </a:r>
            <a:r>
              <a:rPr lang="zh-CN" altLang="en-US" dirty="0"/>
              <a:t>矩阵中与实际判决</a:t>
            </a:r>
            <a:r>
              <a:rPr lang="zh-CN" altLang="en-US" dirty="0" smtClean="0"/>
              <a:t>的匹配概率进行</a:t>
            </a:r>
            <a:r>
              <a:rPr lang="zh-CN" altLang="en-US" dirty="0"/>
              <a:t>判定</a:t>
            </a:r>
            <a:r>
              <a:rPr lang="zh-CN" altLang="en-US" dirty="0" smtClean="0"/>
              <a:t>，匹配概率大于现有</a:t>
            </a:r>
            <a:r>
              <a:rPr lang="zh-CN" altLang="en-US" dirty="0"/>
              <a:t>值时更新最小距离</a:t>
            </a:r>
            <a:r>
              <a:rPr lang="en-US" altLang="zh-CN" dirty="0"/>
              <a:t>dis</a:t>
            </a:r>
            <a:r>
              <a:rPr lang="zh-CN" altLang="en-US" dirty="0"/>
              <a:t>矩阵并修改路径记录</a:t>
            </a:r>
            <a:r>
              <a:rPr lang="en-US" altLang="zh-CN" dirty="0" err="1"/>
              <a:t>pos</a:t>
            </a:r>
            <a:r>
              <a:rPr lang="zh-CN" altLang="en-US" dirty="0"/>
              <a:t>矩阵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结束之后再根据是否有收尾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确定回溯起始点，随后根据路径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矩阵回溯即可；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矩阵如下图，左硬右软：</a:t>
            </a:r>
            <a:endParaRPr lang="en-US" altLang="zh-CN" dirty="0" smtClean="0"/>
          </a:p>
          <a:p>
            <a:r>
              <a:rPr lang="zh-CN" altLang="en-US" dirty="0" smtClean="0"/>
              <a:t>可以看到由于误差较小，能做到全部匹配，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3291655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209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75837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holegap</a:t>
            </a:r>
            <a:r>
              <a:rPr lang="en-US" altLang="zh-CN" dirty="0" smtClean="0"/>
              <a:t>=4</a:t>
            </a:r>
            <a:r>
              <a:rPr lang="zh-CN" altLang="en-US" dirty="0" smtClean="0"/>
              <a:t>，</a:t>
            </a:r>
            <a:r>
              <a:rPr lang="en-US" altLang="zh-CN" dirty="0" smtClean="0"/>
              <a:t>tail=1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可以</a:t>
            </a:r>
            <a:r>
              <a:rPr lang="zh-CN" altLang="en-US" dirty="0"/>
              <a:t>看到硬</a:t>
            </a:r>
            <a:r>
              <a:rPr lang="zh-CN" altLang="en-US" dirty="0" smtClean="0"/>
              <a:t>判决中由于误差较小，能做到全部匹配，最小距离均为</a:t>
            </a:r>
            <a:r>
              <a:rPr lang="en-US" altLang="zh-CN" dirty="0" smtClean="0"/>
              <a:t>0</a:t>
            </a:r>
          </a:p>
          <a:p>
            <a:endParaRPr lang="en-US" altLang="zh-CN" dirty="0" smtClean="0"/>
          </a:p>
          <a:p>
            <a:endParaRPr lang="zh-CN" altLang="en-US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可以看到软判决中最优路径的匹配概率也在与其他路径拉大差距，最终的译码结果误码率也为</a:t>
            </a:r>
            <a:r>
              <a:rPr lang="en-US" altLang="zh-CN" dirty="0" smtClean="0"/>
              <a:t>0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936" y="2121848"/>
            <a:ext cx="6273328" cy="1572904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44770"/>
              </p:ext>
            </p:extLst>
          </p:nvPr>
        </p:nvGraphicFramePr>
        <p:xfrm>
          <a:off x="1028936" y="4167823"/>
          <a:ext cx="6769100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0700">
                  <a:extLst>
                    <a:ext uri="{9D8B030D-6E8A-4147-A177-3AD203B41FA5}">
                      <a16:colId xmlns:a16="http://schemas.microsoft.com/office/drawing/2014/main" val="3308120671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9807160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92624261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991874718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410052320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933925763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46744115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57376076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8269428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62228188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0037032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3598159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6262797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5.6006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9.3253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11.086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4896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1.8861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3.7466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9.3454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5.7605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94884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0.0065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1.7823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9.3454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9.4167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15.023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95873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1.7775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9.2742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7.625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14.888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92102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3.6882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11.19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16.805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2088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-0.072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7.5011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9.4403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13.106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7991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3.7513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5.6506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9.2978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11.252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930392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3.7354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3.6723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3.7402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7.5336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 dirty="0">
                          <a:effectLst/>
                        </a:rPr>
                        <a:t>13.003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160055"/>
                  </a:ext>
                </a:extLst>
              </a:tr>
            </a:tbl>
          </a:graphicData>
        </a:graphic>
      </p:graphicFrame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6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统计误块率（一）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697" y="1510186"/>
            <a:ext cx="8212831" cy="53648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 smtClean="0"/>
              <a:t>纵坐标信噪比（上）、误块率（下）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对数坐标</a:t>
            </a:r>
            <a:endParaRPr lang="en-US" altLang="zh-CN" sz="1400" dirty="0" smtClean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006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统计误块率（二）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611" y="1535838"/>
            <a:ext cx="8233046" cy="520216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275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统计误块率（三）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411549"/>
            <a:ext cx="8439248" cy="555062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853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统计误块率（四）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2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2729" y="1491786"/>
            <a:ext cx="8626030" cy="548196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926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统计误块率（五）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3bit/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513069"/>
            <a:ext cx="8350223" cy="54433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284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统计误块率（六）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2bit/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1884" y="1423686"/>
            <a:ext cx="8843061" cy="555265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891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统计误块率（七）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3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584" y="1507263"/>
            <a:ext cx="8802333" cy="535073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478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zh-CN" altLang="en-US" dirty="0"/>
          </a:p>
        </p:txBody>
      </p:sp>
      <p:grpSp>
        <p:nvGrpSpPr>
          <p:cNvPr id="65" name="组合 64"/>
          <p:cNvGrpSpPr/>
          <p:nvPr/>
        </p:nvGrpSpPr>
        <p:grpSpPr>
          <a:xfrm>
            <a:off x="120602" y="2482771"/>
            <a:ext cx="9870819" cy="2280361"/>
            <a:chOff x="227135" y="2385117"/>
            <a:chExt cx="9870819" cy="2280361"/>
          </a:xfrm>
        </p:grpSpPr>
        <p:sp>
          <p:nvSpPr>
            <p:cNvPr id="4" name="矩形 3"/>
            <p:cNvSpPr/>
            <p:nvPr/>
          </p:nvSpPr>
          <p:spPr>
            <a:xfrm>
              <a:off x="227135" y="3526651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发端序列</a:t>
              </a:r>
              <a:endParaRPr lang="zh-CN" altLang="en-US" sz="1100" dirty="0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384756" y="3052425"/>
              <a:ext cx="1828800" cy="1305017"/>
              <a:chOff x="2338775" y="3082767"/>
              <a:chExt cx="1828800" cy="1305017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2338775" y="3082767"/>
                <a:ext cx="182880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r>
                  <a:rPr lang="zh-CN" altLang="en-US" sz="1200" dirty="0" smtClean="0"/>
                  <a:t>卷积编码模块</a:t>
                </a:r>
                <a:endParaRPr lang="zh-CN" altLang="en-US" sz="1200" dirty="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40663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2471874" y="3234426"/>
                <a:ext cx="699856" cy="827102"/>
                <a:chOff x="2140998" y="3235911"/>
                <a:chExt cx="699856" cy="827102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2140998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1/2</a:t>
                  </a:r>
                  <a:endParaRPr lang="zh-CN" altLang="en-US" sz="1100" dirty="0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2140998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1/3</a:t>
                  </a:r>
                  <a:endParaRPr lang="zh-CN" altLang="en-US" sz="1100" dirty="0"/>
                </a:p>
              </p:txBody>
            </p:sp>
          </p:grpSp>
          <p:sp>
            <p:nvSpPr>
              <p:cNvPr id="17" name="矩形 16"/>
              <p:cNvSpPr/>
              <p:nvPr/>
            </p:nvSpPr>
            <p:spPr>
              <a:xfrm>
                <a:off x="329231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3357554" y="3234426"/>
                <a:ext cx="699856" cy="827102"/>
                <a:chOff x="2950346" y="3235911"/>
                <a:chExt cx="699856" cy="827102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2950346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收尾</a:t>
                  </a:r>
                  <a:endParaRPr lang="zh-CN" altLang="en-US" sz="1100" dirty="0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2950346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/>
                    <a:t>不收尾</a:t>
                  </a:r>
                </a:p>
              </p:txBody>
            </p:sp>
          </p:grpSp>
        </p:grpSp>
        <p:grpSp>
          <p:nvGrpSpPr>
            <p:cNvPr id="53" name="组合 52"/>
            <p:cNvGrpSpPr/>
            <p:nvPr/>
          </p:nvGrpSpPr>
          <p:grpSpPr>
            <a:xfrm>
              <a:off x="5278581" y="2766816"/>
              <a:ext cx="1127463" cy="1873188"/>
              <a:chOff x="5246703" y="2779439"/>
              <a:chExt cx="1127463" cy="1873188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246703" y="2779439"/>
                <a:ext cx="1127463" cy="187318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电平映射模块</a:t>
                </a:r>
                <a:endParaRPr lang="zh-CN" altLang="en-US" sz="1100" dirty="0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5419552" y="2980664"/>
                <a:ext cx="803695" cy="1349405"/>
                <a:chOff x="4966790" y="3107922"/>
                <a:chExt cx="803695" cy="134940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4975669" y="3107922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1bit/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4966790" y="359397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2bit/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966790" y="409334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3bit/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</p:grpSp>
        </p:grpSp>
        <p:grpSp>
          <p:nvGrpSpPr>
            <p:cNvPr id="56" name="组合 55"/>
            <p:cNvGrpSpPr/>
            <p:nvPr/>
          </p:nvGrpSpPr>
          <p:grpSpPr>
            <a:xfrm>
              <a:off x="6726354" y="3050901"/>
              <a:ext cx="1145220" cy="1305017"/>
              <a:chOff x="6667130" y="3090157"/>
              <a:chExt cx="1145220" cy="1305017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6667130" y="3090157"/>
                <a:ext cx="114522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信道模块</a:t>
                </a:r>
                <a:endParaRPr lang="zh-CN" altLang="en-US" sz="1100" dirty="0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6764783" y="3207042"/>
                <a:ext cx="939554" cy="861876"/>
                <a:chOff x="5851863" y="3320985"/>
                <a:chExt cx="939554" cy="861876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5851863" y="3320985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 smtClean="0"/>
                    <a:t>每次使用都独立变化</a:t>
                  </a:r>
                  <a:endParaRPr lang="zh-CN" altLang="en-US" sz="1100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5851863" y="3818877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/>
                    <a:t>一</a:t>
                  </a:r>
                  <a:r>
                    <a:rPr lang="zh-CN" altLang="en-US" sz="1100" dirty="0" smtClean="0"/>
                    <a:t>次通信中都不变</a:t>
                  </a:r>
                  <a:endParaRPr lang="zh-CN" altLang="en-US" sz="1100" dirty="0"/>
                </a:p>
              </p:txBody>
            </p:sp>
          </p:grpSp>
        </p:grpSp>
        <p:sp>
          <p:nvSpPr>
            <p:cNvPr id="28" name="矩形 27"/>
            <p:cNvSpPr/>
            <p:nvPr/>
          </p:nvSpPr>
          <p:spPr>
            <a:xfrm>
              <a:off x="4377006" y="3521418"/>
              <a:ext cx="759532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凿孔模块</a:t>
              </a:r>
              <a:endParaRPr lang="zh-CN" altLang="en-US" sz="11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242900" y="3526651"/>
              <a:ext cx="84096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CRC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8192405" y="2385117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 smtClean="0"/>
                <a:t>硬</a:t>
              </a:r>
              <a:r>
                <a:rPr lang="zh-CN" altLang="en-US" sz="1100" dirty="0"/>
                <a:t>判决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334448" y="2494625"/>
              <a:ext cx="623121" cy="572330"/>
              <a:chOff x="5851863" y="3313609"/>
              <a:chExt cx="623121" cy="572330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8192405" y="3705946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/>
                <a:t>软</a:t>
              </a:r>
              <a:r>
                <a:rPr lang="zh-CN" altLang="en-US" sz="1100" dirty="0" smtClean="0"/>
                <a:t>判决模块</a:t>
              </a:r>
              <a:endParaRPr lang="zh-CN" altLang="en-US" sz="1100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8334448" y="3815454"/>
              <a:ext cx="623121" cy="572330"/>
              <a:chOff x="5851863" y="3313609"/>
              <a:chExt cx="623121" cy="572330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9337104" y="3509610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/>
                <a:t>译码</a:t>
              </a:r>
              <a:r>
                <a:rPr lang="zh-CN" altLang="en-US" sz="1100" dirty="0" smtClean="0"/>
                <a:t>序列</a:t>
              </a:r>
              <a:endParaRPr lang="zh-CN" altLang="en-US" sz="1100" dirty="0"/>
            </a:p>
          </p:txBody>
        </p:sp>
        <p:cxnSp>
          <p:nvCxnSpPr>
            <p:cNvPr id="44" name="直接箭头连接符 43"/>
            <p:cNvCxnSpPr>
              <a:stCxn id="4" idx="3"/>
              <a:endCxn id="30" idx="1"/>
            </p:cNvCxnSpPr>
            <p:nvPr/>
          </p:nvCxnSpPr>
          <p:spPr>
            <a:xfrm>
              <a:off x="987985" y="3708643"/>
              <a:ext cx="254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30" idx="3"/>
              <a:endCxn id="11" idx="1"/>
            </p:cNvCxnSpPr>
            <p:nvPr/>
          </p:nvCxnSpPr>
          <p:spPr>
            <a:xfrm flipV="1">
              <a:off x="2083860" y="3704934"/>
              <a:ext cx="300896" cy="37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/>
            <p:cNvCxnSpPr>
              <a:stCxn id="11" idx="3"/>
              <a:endCxn id="28" idx="1"/>
            </p:cNvCxnSpPr>
            <p:nvPr/>
          </p:nvCxnSpPr>
          <p:spPr>
            <a:xfrm flipV="1">
              <a:off x="4213556" y="3703410"/>
              <a:ext cx="163450" cy="15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28" idx="3"/>
              <a:endCxn id="22" idx="1"/>
            </p:cNvCxnSpPr>
            <p:nvPr/>
          </p:nvCxnSpPr>
          <p:spPr>
            <a:xfrm>
              <a:off x="5136538" y="3703410"/>
              <a:ext cx="1420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>
              <a:stCxn id="22" idx="3"/>
              <a:endCxn id="27" idx="1"/>
            </p:cNvCxnSpPr>
            <p:nvPr/>
          </p:nvCxnSpPr>
          <p:spPr>
            <a:xfrm>
              <a:off x="6406044" y="3703410"/>
              <a:ext cx="3203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/>
            <p:cNvCxnSpPr>
              <a:stCxn id="27" idx="3"/>
              <a:endCxn id="31" idx="1"/>
            </p:cNvCxnSpPr>
            <p:nvPr/>
          </p:nvCxnSpPr>
          <p:spPr>
            <a:xfrm flipV="1">
              <a:off x="7871574" y="2864883"/>
              <a:ext cx="320831" cy="838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stCxn id="27" idx="3"/>
              <a:endCxn id="36" idx="1"/>
            </p:cNvCxnSpPr>
            <p:nvPr/>
          </p:nvCxnSpPr>
          <p:spPr>
            <a:xfrm>
              <a:off x="7871574" y="3703410"/>
              <a:ext cx="320831" cy="48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31" idx="3"/>
              <a:endCxn id="40" idx="1"/>
            </p:cNvCxnSpPr>
            <p:nvPr/>
          </p:nvCxnSpPr>
          <p:spPr>
            <a:xfrm>
              <a:off x="9099610" y="2864883"/>
              <a:ext cx="237494" cy="8267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36" idx="3"/>
              <a:endCxn id="40" idx="1"/>
            </p:cNvCxnSpPr>
            <p:nvPr/>
          </p:nvCxnSpPr>
          <p:spPr>
            <a:xfrm flipV="1">
              <a:off x="9099610" y="3691602"/>
              <a:ext cx="237494" cy="494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7483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5525" y="1323476"/>
            <a:ext cx="10205346" cy="589231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4" y="1323475"/>
            <a:ext cx="8596668" cy="4717888"/>
          </a:xfrm>
        </p:spPr>
        <p:txBody>
          <a:bodyPr/>
          <a:lstStyle/>
          <a:p>
            <a:r>
              <a:rPr lang="zh-CN" altLang="en-US" dirty="0" smtClean="0"/>
              <a:t>典型误码图案</a:t>
            </a:r>
            <a:r>
              <a:rPr lang="en-US" altLang="zh-CN" dirty="0" smtClean="0"/>
              <a:t>:</a:t>
            </a:r>
            <a:r>
              <a:rPr lang="zh-CN" altLang="zh-CN" dirty="0"/>
              <a:t>θ</a:t>
            </a:r>
            <a:r>
              <a:rPr lang="en-US" altLang="zh-CN" dirty="0"/>
              <a:t>=</a:t>
            </a:r>
            <a:r>
              <a:rPr lang="zh-CN" altLang="zh-CN" dirty="0"/>
              <a:t>π</a:t>
            </a:r>
            <a:r>
              <a:rPr lang="en-US" altLang="zh-CN" dirty="0"/>
              <a:t>/6</a:t>
            </a:r>
            <a:r>
              <a:rPr lang="zh-CN" altLang="zh-CN" dirty="0"/>
              <a:t>，发送序列长度</a:t>
            </a:r>
            <a:r>
              <a:rPr lang="en-US" altLang="zh-CN" dirty="0"/>
              <a:t>120</a:t>
            </a:r>
            <a:r>
              <a:rPr lang="zh-CN" altLang="zh-CN" dirty="0"/>
              <a:t>，收尾，φ每次独立变化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6505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传输任务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3" y="1293779"/>
            <a:ext cx="8933595" cy="4659549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选取序列的长度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=1200</a:t>
            </a:r>
            <a:r>
              <a:rPr lang="zh-CN" altLang="en-US" dirty="0" smtClean="0"/>
              <a:t>，</a:t>
            </a:r>
            <a:r>
              <a:rPr lang="el-GR" altLang="zh-CN" dirty="0" smtClean="0"/>
              <a:t>θ</a:t>
            </a:r>
            <a:r>
              <a:rPr lang="en-US" altLang="zh-CN" dirty="0" smtClean="0"/>
              <a:t>=π/6,</a:t>
            </a:r>
            <a:r>
              <a:rPr lang="el-GR" altLang="zh-CN" dirty="0"/>
              <a:t> </a:t>
            </a:r>
            <a:r>
              <a:rPr lang="el-GR" altLang="zh-CN" dirty="0" smtClean="0"/>
              <a:t>σ</a:t>
            </a:r>
            <a:r>
              <a:rPr lang="en-US" altLang="zh-CN" dirty="0" smtClean="0"/>
              <a:t>=0.45,</a:t>
            </a:r>
            <a:r>
              <a:rPr lang="zh-CN" altLang="en-US" dirty="0" smtClean="0"/>
              <a:t>进行收尾的情况下设计传输任务，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zh-CN" altLang="en-US" dirty="0" smtClean="0"/>
              <a:t>并计算其软判决的平均误码率。</a:t>
            </a:r>
            <a:endParaRPr lang="en-US" altLang="zh-CN" dirty="0" smtClean="0"/>
          </a:p>
          <a:p>
            <a:r>
              <a:rPr lang="zh-CN" altLang="en-US" dirty="0"/>
              <a:t>且</a:t>
            </a:r>
            <a:r>
              <a:rPr lang="en-US" altLang="zh-CN" dirty="0"/>
              <a:t>φ</a:t>
            </a:r>
            <a:r>
              <a:rPr lang="zh-CN" altLang="en-US" dirty="0" smtClean="0"/>
              <a:t>已知</a:t>
            </a:r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一次</a:t>
            </a:r>
            <a:r>
              <a:rPr lang="zh-CN" altLang="en-US" dirty="0"/>
              <a:t>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 smtClean="0"/>
              <a:t>φ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一</a:t>
            </a:r>
            <a:r>
              <a:rPr lang="zh-CN" altLang="en-US" dirty="0"/>
              <a:t>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</p:txBody>
      </p:sp>
      <p:pic>
        <p:nvPicPr>
          <p:cNvPr id="3" name="图片 2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35" y="2611751"/>
            <a:ext cx="11453852" cy="1067796"/>
          </a:xfrm>
          <a:prstGeom prst="rect">
            <a:avLst/>
          </a:prstGeom>
        </p:spPr>
      </p:pic>
      <p:pic>
        <p:nvPicPr>
          <p:cNvPr id="4" name="图片 3" descr="屏幕剪辑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10" y="5702290"/>
            <a:ext cx="11499662" cy="1073508"/>
          </a:xfrm>
          <a:prstGeom prst="rect">
            <a:avLst/>
          </a:prstGeom>
        </p:spPr>
      </p:pic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30" y="4165093"/>
            <a:ext cx="11560542" cy="1051651"/>
          </a:xfrm>
          <a:prstGeom prst="rect">
            <a:avLst/>
          </a:prstGeom>
        </p:spPr>
      </p:pic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2853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677335" y="1938867"/>
            <a:ext cx="8596668" cy="1826581"/>
          </a:xfrm>
        </p:spPr>
        <p:txBody>
          <a:bodyPr>
            <a:normAutofit/>
          </a:bodyPr>
          <a:lstStyle/>
          <a:p>
            <a:pPr algn="ctr"/>
            <a:r>
              <a:rPr lang="zh-CN" altLang="en-US" sz="6000" dirty="0" smtClean="0"/>
              <a:t>感谢聆听</a:t>
            </a:r>
            <a:r>
              <a:rPr lang="en-US" altLang="zh-CN" sz="6000" dirty="0" smtClean="0"/>
              <a:t>!</a:t>
            </a:r>
            <a:endParaRPr lang="zh-CN" altLang="en-US" sz="60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936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第一部分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曾睿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卷积编码模块</a:t>
            </a:r>
            <a:r>
              <a:rPr lang="zh-CN" altLang="en-US" dirty="0"/>
              <a:t>、</a:t>
            </a:r>
            <a:r>
              <a:rPr lang="zh-CN" altLang="en-US" dirty="0" smtClean="0"/>
              <a:t>电平</a:t>
            </a:r>
            <a:r>
              <a:rPr lang="zh-CN" altLang="en-US" dirty="0"/>
              <a:t>映射</a:t>
            </a:r>
            <a:r>
              <a:rPr lang="zh-CN" altLang="en-US" dirty="0" smtClean="0"/>
              <a:t>模块</a:t>
            </a:r>
            <a:r>
              <a:rPr lang="zh-CN" altLang="en-US" dirty="0"/>
              <a:t>、</a:t>
            </a:r>
            <a:r>
              <a:rPr lang="zh-CN" altLang="en-US" dirty="0" smtClean="0"/>
              <a:t>信道模块</a:t>
            </a:r>
            <a:r>
              <a:rPr lang="zh-CN" altLang="en-US" dirty="0"/>
              <a:t>、</a:t>
            </a:r>
            <a:r>
              <a:rPr lang="zh-CN" altLang="en-US" dirty="0" smtClean="0"/>
              <a:t>收发</a:t>
            </a:r>
            <a:r>
              <a:rPr lang="zh-CN" altLang="en-US" dirty="0"/>
              <a:t>端星座图</a:t>
            </a:r>
            <a:endParaRPr lang="en-US" altLang="zh-CN" sz="1200" dirty="0" smtClean="0"/>
          </a:p>
          <a:p>
            <a:r>
              <a:rPr lang="zh-CN" altLang="en-US" dirty="0"/>
              <a:t>第二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雷城乐阳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CRC</a:t>
            </a:r>
            <a:r>
              <a:rPr lang="zh-CN" altLang="en-US" dirty="0" smtClean="0"/>
              <a:t>模块、凿孔模块</a:t>
            </a:r>
            <a:endParaRPr lang="en-US" altLang="zh-CN" dirty="0" smtClean="0"/>
          </a:p>
          <a:p>
            <a:r>
              <a:rPr lang="zh-CN" altLang="en-US" dirty="0"/>
              <a:t>第三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王传瑞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软硬判决模块、不同</a:t>
            </a:r>
            <a:r>
              <a:rPr lang="en-US" altLang="zh-CN" dirty="0" smtClean="0"/>
              <a:t>φ</a:t>
            </a:r>
            <a:r>
              <a:rPr lang="zh-CN" altLang="en-US" dirty="0" smtClean="0"/>
              <a:t>情境下的方案</a:t>
            </a:r>
            <a:endParaRPr lang="en-US" altLang="zh-CN" dirty="0" smtClean="0"/>
          </a:p>
          <a:p>
            <a:r>
              <a:rPr lang="zh-CN" altLang="en-US" dirty="0"/>
              <a:t>第四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辜俊皓</a:t>
            </a:r>
            <a:endParaRPr lang="en-US" altLang="zh-CN" dirty="0" smtClean="0"/>
          </a:p>
          <a:p>
            <a:pPr lvl="1"/>
            <a:r>
              <a:rPr lang="zh-CN" altLang="en-US" dirty="0"/>
              <a:t>软硬判决模块</a:t>
            </a:r>
          </a:p>
          <a:p>
            <a:pPr lvl="1"/>
            <a:r>
              <a:rPr lang="zh-CN" altLang="en-US" dirty="0" smtClean="0"/>
              <a:t>维特比译码模块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22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59580" y="1559511"/>
            <a:ext cx="8596668" cy="3403600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模块解析</a:t>
            </a:r>
            <a:endParaRPr lang="zh-CN" altLang="en-US" sz="54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39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>
            <a:noAutofit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卷积编码效率</a:t>
            </a:r>
            <a:r>
              <a:rPr lang="en-US" altLang="zh-CN" dirty="0"/>
              <a:t>eff: 2</a:t>
            </a:r>
            <a:r>
              <a:rPr lang="zh-CN" altLang="en-US" dirty="0"/>
              <a:t>代表</a:t>
            </a:r>
            <a:r>
              <a:rPr lang="en-US" altLang="zh-CN" dirty="0"/>
              <a:t>1/2,3</a:t>
            </a:r>
            <a:r>
              <a:rPr lang="zh-CN" altLang="en-US" dirty="0"/>
              <a:t>代表</a:t>
            </a:r>
            <a:r>
              <a:rPr lang="en-US" altLang="zh-CN" dirty="0"/>
              <a:t>1/3</a:t>
            </a:r>
          </a:p>
          <a:p>
            <a:pPr lvl="1"/>
            <a:r>
              <a:rPr lang="en-US" altLang="zh-CN" dirty="0"/>
              <a:t>3.</a:t>
            </a:r>
            <a:r>
              <a:rPr lang="zh-CN" altLang="en-US" dirty="0"/>
              <a:t>收尾</a:t>
            </a:r>
            <a:r>
              <a:rPr lang="en-US" altLang="zh-CN" dirty="0"/>
              <a:t>tail  1</a:t>
            </a:r>
            <a:r>
              <a:rPr lang="zh-CN" altLang="en-US" dirty="0"/>
              <a:t>代表收尾，</a:t>
            </a:r>
            <a:r>
              <a:rPr lang="en-US" altLang="zh-CN" dirty="0"/>
              <a:t>0</a:t>
            </a:r>
            <a:r>
              <a:rPr lang="zh-CN" altLang="en-US" dirty="0"/>
              <a:t>代表不收尾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 smtClean="0"/>
              <a:t>output</a:t>
            </a:r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定义输入</a:t>
            </a:r>
            <a:r>
              <a:rPr lang="en-US" altLang="zh-CN" dirty="0"/>
              <a:t>input=[1,1,0,0];</a:t>
            </a:r>
            <a:r>
              <a:rPr lang="zh-CN" altLang="en-US" dirty="0"/>
              <a:t>将其写成</a:t>
            </a:r>
            <a:r>
              <a:rPr lang="en-US" altLang="zh-CN" dirty="0"/>
              <a:t>[1,1,0,0</a:t>
            </a:r>
            <a:r>
              <a:rPr lang="en-US" altLang="zh-CN" dirty="0" smtClean="0"/>
              <a:t>;</a:t>
            </a:r>
            <a:r>
              <a:rPr lang="en-US" altLang="zh-CN" dirty="0"/>
              <a:t> 0,1,1,0</a:t>
            </a:r>
            <a:r>
              <a:rPr lang="en-US" altLang="zh-CN" dirty="0" smtClean="0"/>
              <a:t>;</a:t>
            </a:r>
            <a:r>
              <a:rPr lang="en-US" altLang="zh-CN" dirty="0"/>
              <a:t> 0,0,1,1;</a:t>
            </a:r>
            <a:r>
              <a:rPr lang="en-US" altLang="zh-CN" dirty="0" smtClean="0"/>
              <a:t>0,0,0,1;]</a:t>
            </a:r>
            <a:r>
              <a:rPr lang="zh-CN" altLang="en-US" dirty="0"/>
              <a:t>的形式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 smtClean="0"/>
              <a:t>其中</a:t>
            </a:r>
            <a:r>
              <a:rPr lang="zh-CN" altLang="en-US" dirty="0"/>
              <a:t>第</a:t>
            </a:r>
            <a:r>
              <a:rPr lang="zh-CN" altLang="en-US" dirty="0" smtClean="0"/>
              <a:t>一行</a:t>
            </a:r>
            <a:r>
              <a:rPr lang="zh-CN" altLang="en-US" dirty="0"/>
              <a:t>是</a:t>
            </a:r>
            <a:r>
              <a:rPr lang="zh-CN" altLang="en-US" dirty="0" smtClean="0"/>
              <a:t>输入，第二行是</a:t>
            </a:r>
            <a:r>
              <a:rPr lang="en-US" altLang="zh-CN" dirty="0" smtClean="0"/>
              <a:t>[0,input(1:L-1)]</a:t>
            </a:r>
            <a:r>
              <a:rPr lang="zh-CN" altLang="en-US" dirty="0" smtClean="0"/>
              <a:t>，第三行是</a:t>
            </a:r>
            <a:r>
              <a:rPr lang="en-US" altLang="zh-CN" dirty="0" smtClean="0"/>
              <a:t>[0,0,input(1:L-2)]</a:t>
            </a:r>
            <a:r>
              <a:rPr lang="zh-CN" altLang="en-US" dirty="0" smtClean="0"/>
              <a:t>，第四行是</a:t>
            </a:r>
            <a:r>
              <a:rPr lang="en-US" altLang="zh-CN" dirty="0" smtClean="0"/>
              <a:t>[0,0,0,input(1:L-3)]</a:t>
            </a:r>
            <a:r>
              <a:rPr lang="zh-CN" altLang="en-US" dirty="0" smtClean="0"/>
              <a:t>。令</a:t>
            </a:r>
            <a:r>
              <a:rPr lang="en-US" altLang="zh-CN" dirty="0" smtClean="0"/>
              <a:t>L=4.</a:t>
            </a:r>
          </a:p>
          <a:p>
            <a:pPr lvl="1"/>
            <a:r>
              <a:rPr lang="zh-CN" altLang="en-US" dirty="0" smtClean="0"/>
              <a:t>第一列为</a:t>
            </a:r>
            <a:r>
              <a:rPr lang="zh-CN" altLang="en-US" dirty="0"/>
              <a:t>卷积编码器传入了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</a:t>
            </a:r>
            <a:r>
              <a:rPr lang="zh-CN" altLang="en-US" dirty="0" smtClean="0"/>
              <a:t>情况</a:t>
            </a:r>
            <a:endParaRPr lang="en-US" altLang="zh-CN" dirty="0"/>
          </a:p>
          <a:p>
            <a:pPr lvl="1"/>
            <a:r>
              <a:rPr lang="zh-CN" altLang="en-US" dirty="0" smtClean="0"/>
              <a:t>第二列为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2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第三列为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3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第四列为</a:t>
            </a:r>
            <a:r>
              <a:rPr lang="zh-CN" altLang="en-US" dirty="0"/>
              <a:t>卷积</a:t>
            </a:r>
            <a:r>
              <a:rPr lang="zh-CN" altLang="en-US" dirty="0" smtClean="0"/>
              <a:t>编码器传入了</a:t>
            </a:r>
            <a:r>
              <a:rPr lang="en-US" altLang="zh-CN" dirty="0"/>
              <a:t>4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r>
              <a:rPr lang="zh-CN" altLang="en-US" dirty="0" smtClean="0"/>
              <a:t>让卷积编码矩阵</a:t>
            </a:r>
            <a:r>
              <a:rPr lang="en-US" altLang="zh-CN" dirty="0" smtClean="0"/>
              <a:t>G</a:t>
            </a:r>
            <a:r>
              <a:rPr lang="zh-CN" altLang="en-US" dirty="0" smtClean="0"/>
              <a:t>左乘更新后的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矩阵，对</a:t>
            </a:r>
            <a:r>
              <a:rPr lang="zh-CN" altLang="en-US" dirty="0"/>
              <a:t>乘</a:t>
            </a:r>
            <a:r>
              <a:rPr lang="zh-CN" altLang="en-US" dirty="0" smtClean="0"/>
              <a:t>后的矩阵按</a:t>
            </a:r>
            <a:r>
              <a:rPr lang="zh-CN" altLang="en-US" dirty="0"/>
              <a:t>列向量组合得到结果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929120130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50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</p:spPr>
            <p:txBody>
              <a:bodyPr>
                <a:noAutofit/>
              </a:bodyPr>
              <a:lstStyle/>
              <a:p>
                <a:r>
                  <a:rPr lang="zh-CN" altLang="en-US" dirty="0" smtClean="0"/>
                  <a:t>举例说明</a:t>
                </a:r>
                <a:r>
                  <a:rPr lang="en-US" altLang="zh-CN" dirty="0" smtClean="0"/>
                  <a:t>:</a:t>
                </a:r>
              </a:p>
              <a:p>
                <a:r>
                  <a:rPr lang="zh-CN" altLang="zh-CN" dirty="0"/>
                  <a:t>考虑编码效率为</a:t>
                </a:r>
                <a:r>
                  <a:rPr lang="en-US" altLang="zh-CN" dirty="0"/>
                  <a:t>1/3</a:t>
                </a:r>
                <a:r>
                  <a:rPr lang="zh-CN" altLang="zh-CN" dirty="0"/>
                  <a:t>时，生成矩阵为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en-US" dirty="0" smtClean="0"/>
                  <a:t>对输入序列</a:t>
                </a:r>
                <a:r>
                  <a:rPr lang="en-US" altLang="zh-CN" dirty="0" smtClean="0"/>
                  <a:t>s</a:t>
                </a:r>
                <a:r>
                  <a:rPr lang="en-US" altLang="zh-CN" dirty="0"/>
                  <a:t>(</a:t>
                </a:r>
                <a:r>
                  <a:rPr lang="zh-CN" altLang="zh-CN" dirty="0"/>
                  <a:t>已经收尾处理过，长度为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，下标从</a:t>
                </a:r>
                <a:r>
                  <a:rPr lang="en-US" altLang="zh-CN" dirty="0"/>
                  <a:t>1</a:t>
                </a:r>
                <a:r>
                  <a:rPr lang="zh-CN" altLang="zh-CN" dirty="0"/>
                  <a:t>开始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，</a:t>
                </a:r>
                <a:r>
                  <a:rPr lang="zh-CN" altLang="zh-CN" dirty="0" smtClean="0"/>
                  <a:t>生成</a:t>
                </a:r>
                <a:r>
                  <a:rPr lang="zh-CN" altLang="zh-CN" dirty="0"/>
                  <a:t>一个</a:t>
                </a:r>
                <a:r>
                  <a:rPr lang="en-US" altLang="zh-CN" dirty="0"/>
                  <a:t>4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的矩阵</a:t>
                </a:r>
                <a:r>
                  <a:rPr lang="en-US" altLang="zh-CN" dirty="0"/>
                  <a:t>S=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[4]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−1]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−2]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−3]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zh-CN" dirty="0"/>
                  <a:t>然后让</a:t>
                </a:r>
                <a:r>
                  <a:rPr lang="en-US" altLang="zh-CN" dirty="0"/>
                  <a:t>G</a:t>
                </a:r>
                <a:r>
                  <a:rPr lang="zh-CN" altLang="zh-CN" dirty="0"/>
                  <a:t>左乘</a:t>
                </a:r>
                <a:r>
                  <a:rPr lang="en-US" altLang="zh-CN" dirty="0"/>
                  <a:t>S</a:t>
                </a:r>
                <a:r>
                  <a:rPr lang="zh-CN" altLang="zh-CN" dirty="0"/>
                  <a:t>，就可以得到一个</a:t>
                </a:r>
                <a:r>
                  <a:rPr lang="en-US" altLang="zh-CN" dirty="0"/>
                  <a:t>3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的编码矩阵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，然后矩阵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的每一列就是每次卷积编码器的输出。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  <a:blipFill>
                <a:blip r:embed="rId2"/>
                <a:stretch>
                  <a:fillRect l="-142" t="-10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653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电平映射模块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50376"/>
            <a:ext cx="8596668" cy="3880773"/>
          </a:xfrm>
        </p:spPr>
        <p:txBody>
          <a:bodyPr/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卷积编码后的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电平映射模式</a:t>
            </a:r>
            <a:r>
              <a:rPr lang="en-US" altLang="zh-CN" dirty="0"/>
              <a:t>mode: 1:1bit/</a:t>
            </a:r>
            <a:r>
              <a:rPr lang="zh-CN" altLang="en-US" dirty="0"/>
              <a:t>符号   </a:t>
            </a:r>
            <a:r>
              <a:rPr lang="en-US" altLang="zh-CN" dirty="0"/>
              <a:t>2bit:</a:t>
            </a:r>
            <a:r>
              <a:rPr lang="zh-CN" altLang="en-US" dirty="0"/>
              <a:t>符号     </a:t>
            </a:r>
            <a:r>
              <a:rPr lang="en-US" altLang="zh-CN" dirty="0"/>
              <a:t>3bit:</a:t>
            </a:r>
            <a:r>
              <a:rPr lang="zh-CN" altLang="en-US" dirty="0"/>
              <a:t>符号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映射的电平符号序列</a:t>
            </a:r>
            <a:r>
              <a:rPr lang="en-US" altLang="zh-CN" dirty="0"/>
              <a:t>output</a:t>
            </a:r>
          </a:p>
          <a:p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G</a:t>
            </a:r>
            <a:r>
              <a:rPr lang="zh-CN" altLang="en-US" dirty="0"/>
              <a:t>代表从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2^bit-1</a:t>
            </a:r>
            <a:r>
              <a:rPr lang="zh-CN" altLang="en-US" dirty="0"/>
              <a:t>对应编号的电平值，将输入的序列每</a:t>
            </a:r>
            <a:r>
              <a:rPr lang="en-US" altLang="zh-CN" dirty="0"/>
              <a:t>mode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集合起来，查找对应的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电平与编码的对应关系见星座图</a:t>
            </a:r>
            <a:r>
              <a:rPr lang="en-US" altLang="zh-CN" dirty="0"/>
              <a:t>.</a:t>
            </a:r>
            <a:r>
              <a:rPr lang="en-US" altLang="zh-CN" dirty="0" err="1"/>
              <a:t>png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807713272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3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发端星座图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6066" y="1428304"/>
            <a:ext cx="11229942" cy="5612130"/>
          </a:xfrm>
          <a:prstGeom prst="rect">
            <a:avLst/>
          </a:prstGeom>
        </p:spPr>
      </p:pic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12489844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41119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1746</TotalTime>
  <Words>3135</Words>
  <Application>Microsoft Office PowerPoint</Application>
  <PresentationFormat>宽屏</PresentationFormat>
  <Paragraphs>562</Paragraphs>
  <Slides>32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等线</vt:lpstr>
      <vt:lpstr>方正姚体</vt:lpstr>
      <vt:lpstr>华文新魏</vt:lpstr>
      <vt:lpstr>Arial</vt:lpstr>
      <vt:lpstr>Cambria Math</vt:lpstr>
      <vt:lpstr>Trebuchet MS</vt:lpstr>
      <vt:lpstr>Wingdings 3</vt:lpstr>
      <vt:lpstr>平面</vt:lpstr>
      <vt:lpstr>第一次编程实验</vt:lpstr>
      <vt:lpstr>目录</vt:lpstr>
      <vt:lpstr>设计流程图</vt:lpstr>
      <vt:lpstr>分工</vt:lpstr>
      <vt:lpstr>模块解析</vt:lpstr>
      <vt:lpstr>卷积编码模块</vt:lpstr>
      <vt:lpstr>卷积编码模块</vt:lpstr>
      <vt:lpstr>电平映射模块</vt:lpstr>
      <vt:lpstr>发端星座图</vt:lpstr>
      <vt:lpstr>收端星座图</vt:lpstr>
      <vt:lpstr>收端星座图</vt:lpstr>
      <vt:lpstr>收端星座图</vt:lpstr>
      <vt:lpstr>信道模块</vt:lpstr>
      <vt:lpstr>CRC模块</vt:lpstr>
      <vt:lpstr>CRC模块</vt:lpstr>
      <vt:lpstr>凿孔模块</vt:lpstr>
      <vt:lpstr>判决模块</vt:lpstr>
      <vt:lpstr>判决模块</vt:lpstr>
      <vt:lpstr>判决模块</vt:lpstr>
      <vt:lpstr>软硬判决具体实现 hard_judge.m, soft_judge.m</vt:lpstr>
      <vt:lpstr>PowerPoint 演示文稿</vt:lpstr>
      <vt:lpstr>PowerPoint 演示文稿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传输任务</vt:lpstr>
      <vt:lpstr>感谢聆听!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zeng rui</dc:creator>
  <cp:lastModifiedBy>zeng rui</cp:lastModifiedBy>
  <cp:revision>169</cp:revision>
  <dcterms:created xsi:type="dcterms:W3CDTF">2019-10-15T14:25:56Z</dcterms:created>
  <dcterms:modified xsi:type="dcterms:W3CDTF">2019-10-23T07:22:54Z</dcterms:modified>
</cp:coreProperties>
</file>

<file path=docProps/thumbnail.jpeg>
</file>